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8" r:id="rId4"/>
    <p:sldId id="279" r:id="rId5"/>
    <p:sldId id="258" r:id="rId6"/>
    <p:sldId id="270" r:id="rId7"/>
    <p:sldId id="269" r:id="rId8"/>
    <p:sldId id="271" r:id="rId9"/>
    <p:sldId id="272" r:id="rId10"/>
    <p:sldId id="274" r:id="rId11"/>
    <p:sldId id="273" r:id="rId12"/>
    <p:sldId id="259" r:id="rId13"/>
    <p:sldId id="264" r:id="rId14"/>
    <p:sldId id="282" r:id="rId15"/>
    <p:sldId id="280" r:id="rId16"/>
    <p:sldId id="281" r:id="rId17"/>
    <p:sldId id="267" r:id="rId1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365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078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585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396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635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188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847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394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631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286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657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8314-A57C-4B8D-8E08-F78F38A6BC1A}" type="datetimeFigureOut">
              <a:rPr lang="lv-LV" smtClean="0"/>
              <a:t>2016.08.17.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B18C-B224-4738-A60C-A0C09FD9CC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527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5.jp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535887"/>
            <a:ext cx="6356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latin typeface="+mj-lt"/>
                <a:cs typeface="Helvetica" panose="020B0604020202020204" pitchFamily="34" charset="0"/>
              </a:rPr>
              <a:t>TALSU NOVADA </a:t>
            </a:r>
          </a:p>
          <a:p>
            <a:pPr algn="ctr"/>
            <a:r>
              <a:rPr lang="lv-LV" sz="4000" b="1" dirty="0">
                <a:latin typeface="+mj-lt"/>
                <a:cs typeface="Helvetica" panose="020B0604020202020204" pitchFamily="34" charset="0"/>
              </a:rPr>
              <a:t>SOCIĀLAIS DIENESTS</a:t>
            </a:r>
            <a:endParaRPr lang="lv-LV" sz="4000" dirty="0"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4498" y="6209694"/>
            <a:ext cx="471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www.talsi.lv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/</a:t>
            </a:r>
            <a:r>
              <a:rPr lang="lv-LV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talsu-novada-socialais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-dienests </a:t>
            </a: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6" y="615706"/>
            <a:ext cx="1036184" cy="1189382"/>
          </a:xfrm>
          <a:prstGeom prst="rect">
            <a:avLst/>
          </a:prstGeom>
        </p:spPr>
      </p:pic>
      <p:pic>
        <p:nvPicPr>
          <p:cNvPr id="8" name="Attēls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2254701"/>
            <a:ext cx="12600000" cy="36000"/>
          </a:xfrm>
          <a:prstGeom prst="rect">
            <a:avLst/>
          </a:prstGeom>
        </p:spPr>
      </p:pic>
      <p:pic>
        <p:nvPicPr>
          <p:cNvPr id="9" name="Attēls 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52" y="5910083"/>
            <a:ext cx="12600000" cy="36000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3" b="9002"/>
          <a:stretch/>
        </p:blipFill>
        <p:spPr>
          <a:xfrm>
            <a:off x="-36004" y="2347792"/>
            <a:ext cx="12287271" cy="3505200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16609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545034"/>
            <a:ext cx="1423987" cy="12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4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/>
          <p:cNvSpPr>
            <a:spLocks noGrp="1"/>
          </p:cNvSpPr>
          <p:nvPr>
            <p:ph type="title"/>
          </p:nvPr>
        </p:nvSpPr>
        <p:spPr>
          <a:xfrm>
            <a:off x="306917" y="407459"/>
            <a:ext cx="10979150" cy="1325563"/>
          </a:xfrm>
        </p:spPr>
        <p:txBody>
          <a:bodyPr>
            <a:normAutofit/>
          </a:bodyPr>
          <a:lstStyle/>
          <a:p>
            <a:pPr algn="ctr"/>
            <a:r>
              <a:rPr lang="lv-LV" dirty="0"/>
              <a:t> </a:t>
            </a:r>
            <a:r>
              <a:rPr lang="lv-LV" sz="3600" b="1" dirty="0"/>
              <a:t>PERSONU UN ĢIMEŅU SKAITS </a:t>
            </a:r>
            <a:br>
              <a:rPr lang="lv-LV" sz="3600" b="1" dirty="0"/>
            </a:br>
            <a:r>
              <a:rPr lang="lv-LV" sz="3600" b="1" dirty="0"/>
              <a:t>KURĀM SNIEGTS SOCIĀLAIS ATBALSTS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9" y="1733022"/>
            <a:ext cx="10720938" cy="450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aisnstūris 5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aisnstūris 6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7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/>
          <p:cNvSpPr>
            <a:spLocks noGrp="1"/>
          </p:cNvSpPr>
          <p:nvPr>
            <p:ph type="title"/>
          </p:nvPr>
        </p:nvSpPr>
        <p:spPr>
          <a:xfrm>
            <a:off x="1023177" y="764429"/>
            <a:ext cx="9980083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/>
              <a:t>TRŪCĪGĀS UN MAZNODROŠINĀTĀS PERSONAS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8" y="2089992"/>
            <a:ext cx="10743783" cy="259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aisnstūris 7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8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aisnstūris 5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2015067" y="997770"/>
            <a:ext cx="866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>
                <a:latin typeface="+mj-lt"/>
              </a:rPr>
              <a:t>VIENREIZĒJS PABALSTS ĀRKĀRTAS SITUĀCIJĀ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pic>
        <p:nvPicPr>
          <p:cNvPr id="16" name="Attēls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  <p:pic>
        <p:nvPicPr>
          <p:cNvPr id="1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76" y="2074635"/>
            <a:ext cx="10979557" cy="333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546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aisnstūris 5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pic>
        <p:nvPicPr>
          <p:cNvPr id="13" name="Attēls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  <p:sp>
        <p:nvSpPr>
          <p:cNvPr id="9" name="Virsraksts 1"/>
          <p:cNvSpPr>
            <a:spLocks noGrp="1"/>
          </p:cNvSpPr>
          <p:nvPr>
            <p:ph type="title"/>
          </p:nvPr>
        </p:nvSpPr>
        <p:spPr>
          <a:xfrm>
            <a:off x="2152649" y="7302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/>
              <a:t>SOCIĀLĀ ATBALSTA PAKALPOJUMS – ATBALSTA PERSONA ĢIMENEI AR BĒRNIEM</a:t>
            </a:r>
            <a:endParaRPr lang="lv-LV" sz="3600" dirty="0"/>
          </a:p>
        </p:txBody>
      </p:sp>
      <p:sp>
        <p:nvSpPr>
          <p:cNvPr id="14" name="Satura vietturis 2"/>
          <p:cNvSpPr>
            <a:spLocks noGrp="1"/>
          </p:cNvSpPr>
          <p:nvPr>
            <p:ph idx="1"/>
          </p:nvPr>
        </p:nvSpPr>
        <p:spPr>
          <a:xfrm>
            <a:off x="5728995" y="2362216"/>
            <a:ext cx="5996279" cy="4650242"/>
          </a:xfrm>
        </p:spPr>
        <p:txBody>
          <a:bodyPr>
            <a:normAutofit/>
          </a:bodyPr>
          <a:lstStyle/>
          <a:p>
            <a:r>
              <a:rPr lang="lv-LV" sz="1800" dirty="0"/>
              <a:t>Uz 01.08.2016. AP pakalpojumu Talsu novadā saņem 35 ģimenes. </a:t>
            </a:r>
          </a:p>
          <a:p>
            <a:r>
              <a:rPr lang="lv-LV" sz="1800" dirty="0"/>
              <a:t>Nodarbinātas ir 12 atbalsta personas- sociālie aprūpētāji, spec. pedagogi, soc. rehabilitētāji, uztura speciālists u.c. ar jomu saistīti speciālisti.  </a:t>
            </a:r>
          </a:p>
          <a:p>
            <a:r>
              <a:rPr lang="lv-LV" sz="1800" dirty="0"/>
              <a:t>Atbalsta personas uzdevums nav atrast ģimenes trūkumus vai izcelt vājas puses, bet gan identificēt problēmas un risināt tās kopā ar ģimeni.</a:t>
            </a:r>
          </a:p>
          <a:p>
            <a:r>
              <a:rPr lang="lv-LV" sz="1800" dirty="0"/>
              <a:t>Atbalsta personas uzdevums ir veicināt ģimenes </a:t>
            </a:r>
            <a:r>
              <a:rPr lang="lv-LV" sz="1800" u="sng" dirty="0"/>
              <a:t>patstāvību</a:t>
            </a:r>
            <a:r>
              <a:rPr lang="lv-LV" sz="1800" dirty="0"/>
              <a:t>, attīstot katra individuālās spējas un iemaņas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020" y="2343158"/>
            <a:ext cx="50437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Sociālajā dienestā pieejams kopš 2014.gada, bet  no 2016.gada 1.janvāra Talsu novada sociālais dienests administrē pakalpojuma saņemšanu.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Tiesības saņemt AP pakalpojumu: personām, kuras nodrošina bērna ikdienas aizgādību, kurām nav pietiekamas sociālās iemaņas, prasmes bērnu aprūpē un audzināšanā. </a:t>
            </a:r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Pakalpojums tiek piešķirts no 3-6 mēnešiem, nepieciešamības gadījumā, pārvērtēšana pagarinājums.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702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7806"/>
            <a:ext cx="12433716" cy="9168782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-83975" y="-47894"/>
            <a:ext cx="12344400" cy="1503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326572" y="279920"/>
            <a:ext cx="84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 Pro 35 Th" panose="020B0403020202020204" pitchFamily="34" charset="-70"/>
              </a:rPr>
              <a:t>SADARBĪBA</a:t>
            </a: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7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/>
          <p:cNvSpPr/>
          <p:nvPr/>
        </p:nvSpPr>
        <p:spPr>
          <a:xfrm>
            <a:off x="561975" y="933867"/>
            <a:ext cx="478155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400" dirty="0"/>
              <a:t>Ģimene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Izglītības iestādes- izglītības pārvalde, skolas, PII, brīvā laika pavadīšanas centri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Bāriņtiesa 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Psihologi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Medicīnas darbinieki – ģimenes ārsti, psihiatri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Krīžu centri </a:t>
            </a:r>
          </a:p>
          <a:p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5476875" y="933867"/>
            <a:ext cx="6219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lv-LV" sz="2400" dirty="0"/>
              <a:t>Reliģiskas organizācijas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Policija - valsts un pašvaldības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Valsts iestādes – Labklājības ministrija,  Valsts bērnu tiesību aizsardzības inspekcija, Latvijas  Bērnu fonda, Probācijas dienestu 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Konsultatīvā padome un citas starpinstitucionālās grupas</a:t>
            </a:r>
          </a:p>
          <a:p>
            <a:endParaRPr lang="lv-LV" sz="2400" dirty="0"/>
          </a:p>
          <a:p>
            <a:pPr>
              <a:buFont typeface="Wingdings" pitchFamily="2" charset="2"/>
              <a:buChar char="Ø"/>
            </a:pPr>
            <a:r>
              <a:rPr lang="lv-LV" sz="2400" dirty="0"/>
              <a:t>Nevalstiskās organizācijas- Brīnumiņš, Talsu novada fonds, LSK Kurzemes komiteja</a:t>
            </a:r>
          </a:p>
          <a:p>
            <a:endParaRPr lang="lv-LV" sz="2400" dirty="0"/>
          </a:p>
        </p:txBody>
      </p:sp>
      <p:sp>
        <p:nvSpPr>
          <p:cNvPr id="6" name="Taisnstūris 5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aisnstūris 6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1"/>
          <p:cNvSpPr>
            <a:spLocks noGrp="1"/>
          </p:cNvSpPr>
          <p:nvPr>
            <p:ph type="title"/>
          </p:nvPr>
        </p:nvSpPr>
        <p:spPr>
          <a:xfrm>
            <a:off x="2085975" y="598488"/>
            <a:ext cx="8229600" cy="1143000"/>
          </a:xfrm>
        </p:spPr>
        <p:txBody>
          <a:bodyPr/>
          <a:lstStyle/>
          <a:p>
            <a:pPr algn="ctr"/>
            <a:r>
              <a:rPr lang="lv-LV" sz="3200" b="1" dirty="0"/>
              <a:t>ATBALSTA PAKALPOJUMS BĒRNIEM </a:t>
            </a:r>
            <a:br>
              <a:rPr lang="lv-LV" sz="3200" b="1" dirty="0"/>
            </a:br>
            <a:r>
              <a:rPr lang="lv-LV" sz="3200" b="1" dirty="0"/>
              <a:t>AR FUNKCIONĀLIEM TRAUCĒJUMIEM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atura vietturis 2"/>
          <p:cNvSpPr>
            <a:spLocks noGrp="1"/>
          </p:cNvSpPr>
          <p:nvPr>
            <p:ph sz="half" idx="1"/>
          </p:nvPr>
        </p:nvSpPr>
        <p:spPr>
          <a:xfrm>
            <a:off x="695325" y="1853812"/>
            <a:ext cx="4038600" cy="4525963"/>
          </a:xfrm>
        </p:spPr>
        <p:txBody>
          <a:bodyPr/>
          <a:lstStyle/>
          <a:p>
            <a:r>
              <a:rPr lang="lv-LV" sz="1800" dirty="0"/>
              <a:t>Sociālā atbalsta pakalpojumi ietver nodarbības bērna attīstības veicināšanai, atbalstu bērna aprūpes, audzināšanas un sociālo prasmju apguvei un uzturēšanai personām, kuras īsteno bērna ikdienas aizgādību</a:t>
            </a:r>
          </a:p>
          <a:p>
            <a:r>
              <a:rPr lang="lv-LV" sz="1800" dirty="0">
                <a:cs typeface="Arial" panose="020B0604020202020204" pitchFamily="34" charset="0"/>
              </a:rPr>
              <a:t>personām, kuru aizgādībā ir bērni ar funkcionāliem traucējumiem</a:t>
            </a:r>
          </a:p>
          <a:p>
            <a:r>
              <a:rPr lang="lv-LV" sz="1800" dirty="0">
                <a:cs typeface="Arial" panose="020B0604020202020204" pitchFamily="34" charset="0"/>
              </a:rPr>
              <a:t>Individuālās/grupu </a:t>
            </a:r>
            <a:r>
              <a:rPr lang="lv-LV" sz="1800" dirty="0" err="1">
                <a:cs typeface="Arial" panose="020B0604020202020204" pitchFamily="34" charset="0"/>
              </a:rPr>
              <a:t>Montessori</a:t>
            </a:r>
            <a:r>
              <a:rPr lang="lv-LV" sz="1800" dirty="0">
                <a:cs typeface="Arial" panose="020B0604020202020204" pitchFamily="34" charset="0"/>
              </a:rPr>
              <a:t> nodarbības</a:t>
            </a:r>
          </a:p>
          <a:p>
            <a:r>
              <a:rPr lang="lv-LV" sz="1800" dirty="0">
                <a:cs typeface="Arial" panose="020B0604020202020204" pitchFamily="34" charset="0"/>
              </a:rPr>
              <a:t>Individuālās/grupu mūzikas nodarbības</a:t>
            </a:r>
          </a:p>
          <a:p>
            <a:r>
              <a:rPr lang="lv-LV" sz="1800" dirty="0">
                <a:cs typeface="Arial" panose="020B0604020202020204" pitchFamily="34" charset="0"/>
              </a:rPr>
              <a:t>Individuālās smilšu terapijas nodarbības</a:t>
            </a:r>
          </a:p>
        </p:txBody>
      </p:sp>
      <p:pic>
        <p:nvPicPr>
          <p:cNvPr id="6" name="Satura viettur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51" y="1853812"/>
            <a:ext cx="6807049" cy="4525963"/>
          </a:xfrm>
          <a:prstGeom prst="rect">
            <a:avLst/>
          </a:prstGeom>
        </p:spPr>
      </p:pic>
      <p:sp>
        <p:nvSpPr>
          <p:cNvPr id="7" name="Taisnstūris 6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aisnstūris 7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4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535887"/>
            <a:ext cx="6356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latin typeface="+mj-lt"/>
                <a:cs typeface="Helvetica" panose="020B0604020202020204" pitchFamily="34" charset="0"/>
              </a:rPr>
              <a:t>TALSU NOVADA </a:t>
            </a:r>
          </a:p>
          <a:p>
            <a:pPr algn="ctr"/>
            <a:r>
              <a:rPr lang="lv-LV" sz="4000" b="1" dirty="0">
                <a:latin typeface="+mj-lt"/>
                <a:cs typeface="Helvetica" panose="020B0604020202020204" pitchFamily="34" charset="0"/>
              </a:rPr>
              <a:t>SOCIĀLAIS DIENESTS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4498" y="6209694"/>
            <a:ext cx="471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www.talsi.lv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/</a:t>
            </a:r>
            <a:r>
              <a:rPr lang="lv-LV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talsu-novada-socialais</a:t>
            </a:r>
            <a:r>
              <a:rPr lang="lv-LV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-dienests </a:t>
            </a:r>
          </a:p>
        </p:txBody>
      </p:sp>
      <p:pic>
        <p:nvPicPr>
          <p:cNvPr id="8" name="Attēls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4" y="2254701"/>
            <a:ext cx="12600000" cy="36000"/>
          </a:xfrm>
          <a:prstGeom prst="rect">
            <a:avLst/>
          </a:prstGeom>
        </p:spPr>
      </p:pic>
      <p:pic>
        <p:nvPicPr>
          <p:cNvPr id="9" name="Attēls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52" y="5910083"/>
            <a:ext cx="12600000" cy="36000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3" b="9002"/>
          <a:stretch/>
        </p:blipFill>
        <p:spPr>
          <a:xfrm>
            <a:off x="-36004" y="2347792"/>
            <a:ext cx="12287271" cy="3505200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166095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386" y="615706"/>
            <a:ext cx="1036184" cy="11893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545034"/>
            <a:ext cx="1423987" cy="123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11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6" y="461118"/>
            <a:ext cx="5027030" cy="5153244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14" y="3220597"/>
            <a:ext cx="369234" cy="446838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551" y="5782733"/>
            <a:ext cx="371264" cy="448302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42" y="2103818"/>
            <a:ext cx="369480" cy="448302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68" y="2759763"/>
            <a:ext cx="372164" cy="448302"/>
          </a:xfrm>
          <a:prstGeom prst="rect">
            <a:avLst/>
          </a:prstGeo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76" y="3823491"/>
            <a:ext cx="376510" cy="448302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125" y="1293596"/>
            <a:ext cx="388870" cy="449361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51" y="1280017"/>
            <a:ext cx="388385" cy="447895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574" y="4770470"/>
            <a:ext cx="362861" cy="448302"/>
          </a:xfrm>
          <a:prstGeom prst="rect">
            <a:avLst/>
          </a:prstGeom>
        </p:spPr>
      </p:pic>
      <p:pic>
        <p:nvPicPr>
          <p:cNvPr id="13" name="Attēls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11" y="532563"/>
            <a:ext cx="407943" cy="485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61356" y="3175726"/>
            <a:ext cx="179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Balgale pagasts</a:t>
            </a:r>
          </a:p>
          <a:p>
            <a:r>
              <a:rPr lang="lv-LV" sz="1200" dirty="0"/>
              <a:t>863</a:t>
            </a:r>
          </a:p>
          <a:p>
            <a:endParaRPr lang="lv-LV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268346" y="4756792"/>
            <a:ext cx="1669918" cy="475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Valdgales pagasts</a:t>
            </a:r>
          </a:p>
          <a:p>
            <a:r>
              <a:rPr lang="lv-LV" sz="1200" dirty="0"/>
              <a:t>1333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0721" y="1233739"/>
            <a:ext cx="1174647" cy="475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Stendes pilsēta</a:t>
            </a:r>
          </a:p>
          <a:p>
            <a:r>
              <a:rPr lang="lv-LV" sz="1200" dirty="0"/>
              <a:t>1780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78827" y="2674071"/>
            <a:ext cx="180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Lībagu pagasts</a:t>
            </a:r>
          </a:p>
          <a:p>
            <a:r>
              <a:rPr lang="lv-LV" sz="1200" dirty="0"/>
              <a:t>2015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36827" y="2034458"/>
            <a:ext cx="139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Laucienes pagasts</a:t>
            </a:r>
          </a:p>
          <a:p>
            <a:r>
              <a:rPr lang="lv-LV" sz="1200" dirty="0"/>
              <a:t>1661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38679" y="5701856"/>
            <a:ext cx="170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Laidzes pagasts</a:t>
            </a:r>
          </a:p>
          <a:p>
            <a:r>
              <a:rPr lang="lv-LV" sz="1200" dirty="0"/>
              <a:t>1906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79598" y="3756583"/>
            <a:ext cx="1764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Ģibuļu pagasts</a:t>
            </a:r>
          </a:p>
          <a:p>
            <a:r>
              <a:rPr lang="lv-LV" sz="1200" dirty="0"/>
              <a:t>2385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55061" y="493405"/>
            <a:ext cx="1265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Sabiles pilsēta</a:t>
            </a:r>
          </a:p>
          <a:p>
            <a:r>
              <a:rPr lang="lv-LV" sz="1200" dirty="0"/>
              <a:t>1642</a:t>
            </a:r>
          </a:p>
          <a:p>
            <a:endParaRPr lang="lv-LV" sz="1200" dirty="0"/>
          </a:p>
        </p:txBody>
      </p:sp>
      <p:pic>
        <p:nvPicPr>
          <p:cNvPr id="22" name="Attēls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129" y="3386715"/>
            <a:ext cx="317339" cy="4367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2435" y="3318905"/>
            <a:ext cx="17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Lubes pagasts</a:t>
            </a:r>
          </a:p>
          <a:p>
            <a:r>
              <a:rPr lang="lv-LV" sz="1200" dirty="0"/>
              <a:t>520</a:t>
            </a:r>
          </a:p>
        </p:txBody>
      </p:sp>
      <p:pic>
        <p:nvPicPr>
          <p:cNvPr id="24" name="Attēls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88" y="5958096"/>
            <a:ext cx="347658" cy="47850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340589" y="5882578"/>
            <a:ext cx="1694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Virbu pagasts</a:t>
            </a:r>
          </a:p>
          <a:p>
            <a:r>
              <a:rPr lang="lv-LV" sz="1200" dirty="0"/>
              <a:t>887</a:t>
            </a:r>
          </a:p>
        </p:txBody>
      </p:sp>
      <p:pic>
        <p:nvPicPr>
          <p:cNvPr id="26" name="Attēls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40" y="4458560"/>
            <a:ext cx="333567" cy="4591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44212" y="4370447"/>
            <a:ext cx="165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Īves pagasts</a:t>
            </a:r>
          </a:p>
          <a:p>
            <a:r>
              <a:rPr lang="lv-LV" sz="1200" dirty="0"/>
              <a:t>498</a:t>
            </a:r>
          </a:p>
        </p:txBody>
      </p:sp>
      <p:pic>
        <p:nvPicPr>
          <p:cNvPr id="28" name="Attēls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5069939"/>
            <a:ext cx="331203" cy="45585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09580" y="5007113"/>
            <a:ext cx="180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Ķūļciema pagasts</a:t>
            </a:r>
          </a:p>
          <a:p>
            <a:r>
              <a:rPr lang="lv-LV" sz="1200" dirty="0"/>
              <a:t>402</a:t>
            </a:r>
          </a:p>
        </p:txBody>
      </p:sp>
      <p:pic>
        <p:nvPicPr>
          <p:cNvPr id="30" name="Attēls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574" y="5386662"/>
            <a:ext cx="333567" cy="4591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299849" y="5242965"/>
            <a:ext cx="196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Vandzenes pagasts</a:t>
            </a:r>
          </a:p>
          <a:p>
            <a:r>
              <a:rPr lang="lv-LV" sz="1200" dirty="0"/>
              <a:t>1770</a:t>
            </a:r>
          </a:p>
        </p:txBody>
      </p:sp>
      <p:pic>
        <p:nvPicPr>
          <p:cNvPr id="32" name="Attēls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29" y="4078325"/>
            <a:ext cx="343498" cy="4727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242435" y="3986990"/>
            <a:ext cx="1666335" cy="475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Strazdes pagasts</a:t>
            </a:r>
          </a:p>
          <a:p>
            <a:r>
              <a:rPr lang="lv-LV" sz="1200" dirty="0"/>
              <a:t>414</a:t>
            </a:r>
          </a:p>
        </p:txBody>
      </p:sp>
      <p:pic>
        <p:nvPicPr>
          <p:cNvPr id="34" name="Attēls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51" y="2096576"/>
            <a:ext cx="325460" cy="44602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223277" y="2034458"/>
            <a:ext cx="172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Abavas pagasts</a:t>
            </a:r>
          </a:p>
          <a:p>
            <a:r>
              <a:rPr lang="lv-LV" sz="1200" dirty="0"/>
              <a:t>1164</a:t>
            </a:r>
          </a:p>
        </p:txBody>
      </p:sp>
      <p:pic>
        <p:nvPicPr>
          <p:cNvPr id="36" name="Attēls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56" y="2624645"/>
            <a:ext cx="325460" cy="4460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225127" y="2602977"/>
            <a:ext cx="178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err="1"/>
              <a:t>Ārlavas</a:t>
            </a:r>
            <a:r>
              <a:rPr lang="lv-LV" sz="1200" dirty="0"/>
              <a:t> pagasts</a:t>
            </a:r>
          </a:p>
          <a:p>
            <a:r>
              <a:rPr lang="lv-LV" sz="1200" dirty="0"/>
              <a:t>935</a:t>
            </a:r>
          </a:p>
        </p:txBody>
      </p:sp>
      <p:pic>
        <p:nvPicPr>
          <p:cNvPr id="38" name="Attēls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021" y="596980"/>
            <a:ext cx="389318" cy="4580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309580" y="544186"/>
            <a:ext cx="104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Talsu pilsēta</a:t>
            </a:r>
          </a:p>
          <a:p>
            <a:r>
              <a:rPr lang="lv-LV" sz="1200" dirty="0"/>
              <a:t>10 377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79814" y="1215526"/>
            <a:ext cx="14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Valdemārpils pilsēta</a:t>
            </a:r>
          </a:p>
          <a:p>
            <a:r>
              <a:rPr lang="lv-LV" sz="1200" dirty="0"/>
              <a:t>1402</a:t>
            </a:r>
          </a:p>
        </p:txBody>
      </p:sp>
      <p:cxnSp>
        <p:nvCxnSpPr>
          <p:cNvPr id="42" name="Taisns savienotājs 41"/>
          <p:cNvCxnSpPr/>
          <p:nvPr/>
        </p:nvCxnSpPr>
        <p:spPr>
          <a:xfrm>
            <a:off x="7696200" y="1955800"/>
            <a:ext cx="4212570" cy="0"/>
          </a:xfrm>
          <a:prstGeom prst="line">
            <a:avLst/>
          </a:prstGeom>
          <a:ln w="222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a 42"/>
          <p:cNvGrpSpPr/>
          <p:nvPr/>
        </p:nvGrpSpPr>
        <p:grpSpPr>
          <a:xfrm>
            <a:off x="4250290" y="1280223"/>
            <a:ext cx="3563927" cy="3991686"/>
            <a:chOff x="-179791" y="1127957"/>
            <a:chExt cx="3563927" cy="3991686"/>
          </a:xfrm>
        </p:grpSpPr>
        <p:pic>
          <p:nvPicPr>
            <p:cNvPr id="44" name="Attēls 4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43" y="1127957"/>
              <a:ext cx="1751464" cy="201041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-179791" y="4042425"/>
              <a:ext cx="35639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3200" dirty="0"/>
                <a:t>Iedzīvotāju skaits </a:t>
              </a:r>
            </a:p>
            <a:p>
              <a:pPr algn="ctr"/>
              <a:r>
                <a:rPr lang="lv-LV" sz="3200" dirty="0"/>
                <a:t>Talsu novadā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1521" y="3354003"/>
              <a:ext cx="22609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4800" b="1" dirty="0"/>
                <a:t>31 954 </a:t>
              </a:r>
            </a:p>
            <a:p>
              <a:endParaRPr lang="lv-LV" dirty="0"/>
            </a:p>
          </p:txBody>
        </p:sp>
      </p:grpSp>
      <p:sp>
        <p:nvSpPr>
          <p:cNvPr id="47" name="Taisnstūris 46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8" name="Taisnstūris 47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9" name="TextBox 48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</a:endParaRPr>
          </a:p>
        </p:txBody>
      </p:sp>
      <p:pic>
        <p:nvPicPr>
          <p:cNvPr id="50" name="Attēls 4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1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4" y="408798"/>
            <a:ext cx="8013309" cy="5982795"/>
          </a:xfrm>
          <a:prstGeom prst="rect">
            <a:avLst/>
          </a:prstGeom>
        </p:spPr>
      </p:pic>
      <p:sp>
        <p:nvSpPr>
          <p:cNvPr id="11" name="Taisnstūris 10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aisnstūris 11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pic>
        <p:nvPicPr>
          <p:cNvPr id="14" name="Attēl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13" y="20568"/>
            <a:ext cx="9883571" cy="6703073"/>
          </a:xfrm>
          <a:prstGeom prst="rect">
            <a:avLst/>
          </a:prstGeom>
        </p:spPr>
      </p:pic>
      <p:sp>
        <p:nvSpPr>
          <p:cNvPr id="11" name="Taisnstūris 10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Taisnstūris 11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  <a:latin typeface="HelveticaNeueLT Pro 35 Th" panose="020B0403020202020204" pitchFamily="34" charset="-70"/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  <a:latin typeface="HelveticaNeueLT Pro 35 Th" panose="020B0403020202020204" pitchFamily="34" charset="-70"/>
            </a:endParaRPr>
          </a:p>
        </p:txBody>
      </p:sp>
      <p:pic>
        <p:nvPicPr>
          <p:cNvPr id="14" name="Attēl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900" y="279920"/>
            <a:ext cx="12437900" cy="6996319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-83975" y="-47894"/>
            <a:ext cx="12344400" cy="1503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326572" y="279920"/>
            <a:ext cx="84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MATERIĀLĀ PALĪDZĪBA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572" y="914754"/>
            <a:ext cx="433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PABALSTI </a:t>
            </a: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9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isnstūris 14"/>
          <p:cNvSpPr/>
          <p:nvPr/>
        </p:nvSpPr>
        <p:spPr>
          <a:xfrm>
            <a:off x="1865427" y="1028451"/>
            <a:ext cx="3765202" cy="2259121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2400" kern="1200" dirty="0">
                <a:solidFill>
                  <a:schemeClr val="tx1"/>
                </a:solidFill>
              </a:rPr>
              <a:t>Vienreizējs bērna piedzimšanas pabalsts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6210350" y="1028451"/>
            <a:ext cx="3765202" cy="2259121"/>
            <a:chOff x="4303060" y="543"/>
            <a:chExt cx="3765202" cy="2259121"/>
          </a:xfrm>
          <a:solidFill>
            <a:srgbClr val="FFC000"/>
          </a:solidFill>
        </p:grpSpPr>
        <p:sp>
          <p:nvSpPr>
            <p:cNvPr id="12" name="Taisnstūris 11"/>
            <p:cNvSpPr/>
            <p:nvPr/>
          </p:nvSpPr>
          <p:spPr>
            <a:xfrm>
              <a:off x="4303060" y="543"/>
              <a:ext cx="3765202" cy="225912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aisnstūris 12"/>
            <p:cNvSpPr/>
            <p:nvPr/>
          </p:nvSpPr>
          <p:spPr>
            <a:xfrm>
              <a:off x="4303060" y="543"/>
              <a:ext cx="3765202" cy="22591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400" kern="1200" dirty="0">
                  <a:solidFill>
                    <a:schemeClr val="tx1"/>
                  </a:solidFill>
                </a:rPr>
                <a:t>Pabalsts bērnu ēdināšanas izdevumu apmaksai daudzbērnu ģimenēm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865427" y="3533106"/>
            <a:ext cx="3765202" cy="2259121"/>
            <a:chOff x="161337" y="2636185"/>
            <a:chExt cx="3765202" cy="2259121"/>
          </a:xfrm>
          <a:solidFill>
            <a:srgbClr val="FFC000"/>
          </a:solidFill>
        </p:grpSpPr>
        <p:sp>
          <p:nvSpPr>
            <p:cNvPr id="10" name="Taisnstūris 9"/>
            <p:cNvSpPr/>
            <p:nvPr/>
          </p:nvSpPr>
          <p:spPr>
            <a:xfrm>
              <a:off x="161337" y="2636185"/>
              <a:ext cx="3765202" cy="225912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aisnstūris 10"/>
            <p:cNvSpPr/>
            <p:nvPr/>
          </p:nvSpPr>
          <p:spPr>
            <a:xfrm>
              <a:off x="161337" y="2636185"/>
              <a:ext cx="3765202" cy="22591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400" kern="1200" dirty="0">
                  <a:solidFill>
                    <a:schemeClr val="tx1"/>
                  </a:solidFill>
                </a:rPr>
                <a:t>Pabalsts kultūras, atpūtas un sporta pasākumu apmeklēšanai daudzbērnu ģimenēm </a:t>
              </a: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6210350" y="3533106"/>
            <a:ext cx="3765202" cy="2259121"/>
            <a:chOff x="4303060" y="2636185"/>
            <a:chExt cx="3765202" cy="2259121"/>
          </a:xfrm>
          <a:solidFill>
            <a:srgbClr val="FFC000"/>
          </a:solidFill>
        </p:grpSpPr>
        <p:sp>
          <p:nvSpPr>
            <p:cNvPr id="8" name="Taisnstūris 7"/>
            <p:cNvSpPr/>
            <p:nvPr/>
          </p:nvSpPr>
          <p:spPr>
            <a:xfrm>
              <a:off x="4303060" y="2636185"/>
              <a:ext cx="3765202" cy="225912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aisnstūris 8"/>
            <p:cNvSpPr/>
            <p:nvPr/>
          </p:nvSpPr>
          <p:spPr>
            <a:xfrm>
              <a:off x="4303060" y="2636185"/>
              <a:ext cx="3765202" cy="225912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400" kern="1200" dirty="0">
                  <a:solidFill>
                    <a:schemeClr val="tx1"/>
                  </a:solidFill>
                </a:rPr>
                <a:t>Pabalsts aizbildnim</a:t>
              </a:r>
            </a:p>
          </p:txBody>
        </p:sp>
      </p:grpSp>
      <p:sp>
        <p:nvSpPr>
          <p:cNvPr id="16" name="Taisnstūris 15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Taisnstūris 16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</a:endParaRPr>
          </a:p>
        </p:txBody>
      </p:sp>
      <p:pic>
        <p:nvPicPr>
          <p:cNvPr id="19" name="Attēls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2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75" y="633863"/>
            <a:ext cx="12479148" cy="6065756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-83975" y="-47894"/>
            <a:ext cx="12344400" cy="1503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326572" y="279920"/>
            <a:ext cx="84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SOCIĀLĀ DIENESTA PAKALPOJUMI</a:t>
            </a: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4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1505817" y="650449"/>
            <a:ext cx="4137481" cy="900499"/>
            <a:chOff x="3677761" y="1546"/>
            <a:chExt cx="4137481" cy="900499"/>
          </a:xfrm>
          <a:solidFill>
            <a:srgbClr val="FFC000"/>
          </a:solidFill>
        </p:grpSpPr>
        <p:sp>
          <p:nvSpPr>
            <p:cNvPr id="20" name="Taisnstūris ar noapaļotiem stūriem 19"/>
            <p:cNvSpPr/>
            <p:nvPr/>
          </p:nvSpPr>
          <p:spPr>
            <a:xfrm>
              <a:off x="3677761" y="1546"/>
              <a:ext cx="4137481" cy="9004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aisnstūris 20"/>
            <p:cNvSpPr/>
            <p:nvPr/>
          </p:nvSpPr>
          <p:spPr>
            <a:xfrm>
              <a:off x="3721720" y="45505"/>
              <a:ext cx="4049563" cy="812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Sociālā darbinieka konsultācijas</a:t>
              </a: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1505815" y="1594907"/>
            <a:ext cx="4137481" cy="900499"/>
            <a:chOff x="3677761" y="947071"/>
            <a:chExt cx="4137481" cy="900499"/>
          </a:xfrm>
          <a:solidFill>
            <a:srgbClr val="FFC000"/>
          </a:solidFill>
        </p:grpSpPr>
        <p:sp>
          <p:nvSpPr>
            <p:cNvPr id="18" name="Taisnstūris ar noapaļotiem stūriem 17"/>
            <p:cNvSpPr/>
            <p:nvPr/>
          </p:nvSpPr>
          <p:spPr>
            <a:xfrm>
              <a:off x="3677761" y="947071"/>
              <a:ext cx="4137481" cy="9004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aisnstūris 18"/>
            <p:cNvSpPr/>
            <p:nvPr/>
          </p:nvSpPr>
          <p:spPr>
            <a:xfrm>
              <a:off x="3721720" y="991030"/>
              <a:ext cx="4049563" cy="812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Atbalsta personas pakalpojums</a:t>
              </a: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505815" y="2537177"/>
            <a:ext cx="4137481" cy="900499"/>
            <a:chOff x="3677761" y="1892596"/>
            <a:chExt cx="4137481" cy="900499"/>
          </a:xfrm>
          <a:solidFill>
            <a:srgbClr val="FFC000"/>
          </a:solidFill>
        </p:grpSpPr>
        <p:sp>
          <p:nvSpPr>
            <p:cNvPr id="16" name="Taisnstūris ar noapaļotiem stūriem 15"/>
            <p:cNvSpPr/>
            <p:nvPr/>
          </p:nvSpPr>
          <p:spPr>
            <a:xfrm>
              <a:off x="3677761" y="1892596"/>
              <a:ext cx="4137481" cy="9004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Taisnstūris 16"/>
            <p:cNvSpPr/>
            <p:nvPr/>
          </p:nvSpPr>
          <p:spPr>
            <a:xfrm>
              <a:off x="3698422" y="1892596"/>
              <a:ext cx="4049563" cy="812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Psihologa pakalpojums – Dusmu aizvietošanas treniņš, </a:t>
              </a:r>
              <a:r>
                <a:rPr lang="lv-LV" kern="1200" dirty="0" err="1">
                  <a:solidFill>
                    <a:schemeClr val="tx1"/>
                  </a:solidFill>
                </a:rPr>
                <a:t>Tharaplay</a:t>
              </a:r>
              <a:endParaRPr lang="lv-LV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1505815" y="3471273"/>
            <a:ext cx="4137481" cy="900499"/>
            <a:chOff x="3677761" y="2838120"/>
            <a:chExt cx="4137481" cy="900499"/>
          </a:xfrm>
          <a:solidFill>
            <a:srgbClr val="FFC000"/>
          </a:solidFill>
        </p:grpSpPr>
        <p:sp>
          <p:nvSpPr>
            <p:cNvPr id="14" name="Taisnstūris ar noapaļotiem stūriem 13"/>
            <p:cNvSpPr/>
            <p:nvPr/>
          </p:nvSpPr>
          <p:spPr>
            <a:xfrm>
              <a:off x="3677761" y="2838120"/>
              <a:ext cx="4137481" cy="9004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aisnstūris 14"/>
            <p:cNvSpPr/>
            <p:nvPr/>
          </p:nvSpPr>
          <p:spPr>
            <a:xfrm>
              <a:off x="3721720" y="2882079"/>
              <a:ext cx="4049563" cy="812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>
                  <a:solidFill>
                    <a:schemeClr val="tx1"/>
                  </a:solidFill>
                </a:rPr>
                <a:t>Izglītojošu grupu nodarbības – Bērnu emocionālā audzināšana, Ceļvedis audzinot pusaudzi, </a:t>
              </a:r>
              <a:r>
                <a:rPr lang="lv-LV" sz="1600" dirty="0">
                  <a:solidFill>
                    <a:schemeClr val="tx1"/>
                  </a:solidFill>
                </a:rPr>
                <a:t>B</a:t>
              </a:r>
              <a:r>
                <a:rPr lang="lv-LV" sz="1600" kern="1200" dirty="0">
                  <a:solidFill>
                    <a:schemeClr val="tx1"/>
                  </a:solidFill>
                </a:rPr>
                <a:t>ez pēriena, Dusmu aizvietošanas treniņš </a:t>
              </a: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1526476" y="4415731"/>
            <a:ext cx="4137481" cy="900499"/>
            <a:chOff x="3677761" y="3783645"/>
            <a:chExt cx="4137481" cy="900499"/>
          </a:xfrm>
          <a:solidFill>
            <a:srgbClr val="FFC000"/>
          </a:solidFill>
        </p:grpSpPr>
        <p:sp>
          <p:nvSpPr>
            <p:cNvPr id="12" name="Taisnstūris ar noapaļotiem stūriem 11"/>
            <p:cNvSpPr/>
            <p:nvPr/>
          </p:nvSpPr>
          <p:spPr>
            <a:xfrm>
              <a:off x="3677761" y="3783645"/>
              <a:ext cx="4137481" cy="9004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aisnstūris 12"/>
            <p:cNvSpPr/>
            <p:nvPr/>
          </p:nvSpPr>
          <p:spPr>
            <a:xfrm>
              <a:off x="3721720" y="3827604"/>
              <a:ext cx="4049563" cy="812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Atbalsta grupas vecākiem atbalstīt vecākus, palīdzēt veidot pozitīvu pašvērtējumu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505815" y="5358001"/>
            <a:ext cx="4137481" cy="900499"/>
            <a:chOff x="3677761" y="4729170"/>
            <a:chExt cx="4137481" cy="900499"/>
          </a:xfrm>
          <a:solidFill>
            <a:srgbClr val="FFC000"/>
          </a:solidFill>
        </p:grpSpPr>
        <p:sp>
          <p:nvSpPr>
            <p:cNvPr id="10" name="Taisnstūris ar noapaļotiem stūriem 9"/>
            <p:cNvSpPr/>
            <p:nvPr/>
          </p:nvSpPr>
          <p:spPr>
            <a:xfrm>
              <a:off x="3677761" y="4729170"/>
              <a:ext cx="4137481" cy="9004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aisnstūris 10"/>
            <p:cNvSpPr/>
            <p:nvPr/>
          </p:nvSpPr>
          <p:spPr>
            <a:xfrm>
              <a:off x="3721720" y="4773129"/>
              <a:ext cx="4049563" cy="8125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Atbalsta pakalpojums bērniem ar funkcionāliem traucējumiem</a:t>
              </a: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6279391" y="650449"/>
            <a:ext cx="4137481" cy="1081974"/>
            <a:chOff x="3655626" y="104072"/>
            <a:chExt cx="4137481" cy="1081974"/>
          </a:xfrm>
          <a:solidFill>
            <a:srgbClr val="FFC000"/>
          </a:solidFill>
        </p:grpSpPr>
        <p:sp>
          <p:nvSpPr>
            <p:cNvPr id="35" name="Taisnstūris ar noapaļotiem stūriem 34"/>
            <p:cNvSpPr/>
            <p:nvPr/>
          </p:nvSpPr>
          <p:spPr>
            <a:xfrm>
              <a:off x="3655626" y="104072"/>
              <a:ext cx="4137481" cy="108197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aisnstūris 35"/>
            <p:cNvSpPr/>
            <p:nvPr/>
          </p:nvSpPr>
          <p:spPr>
            <a:xfrm>
              <a:off x="3708444" y="156890"/>
              <a:ext cx="4031845" cy="9763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Sociālā rehabilitācija dzīvesvietā  un institūcijā no prettiesiskām darbībā cietušiem bērniem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6279391" y="2844855"/>
            <a:ext cx="4137481" cy="1081974"/>
            <a:chOff x="3655626" y="2298478"/>
            <a:chExt cx="4137481" cy="1081974"/>
          </a:xfrm>
          <a:solidFill>
            <a:srgbClr val="FFC000"/>
          </a:solidFill>
        </p:grpSpPr>
        <p:sp>
          <p:nvSpPr>
            <p:cNvPr id="33" name="Taisnstūris ar noapaļotiem stūriem 32"/>
            <p:cNvSpPr/>
            <p:nvPr/>
          </p:nvSpPr>
          <p:spPr>
            <a:xfrm>
              <a:off x="3655626" y="2298478"/>
              <a:ext cx="4137481" cy="108197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aisnstūris 33"/>
            <p:cNvSpPr/>
            <p:nvPr/>
          </p:nvSpPr>
          <p:spPr>
            <a:xfrm>
              <a:off x="3708444" y="2351296"/>
              <a:ext cx="4031845" cy="9763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Krīzes centra pakalpojums – diennakts uzturēšanās pakalpojums krīzes situācijā</a:t>
              </a: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6279391" y="3938591"/>
            <a:ext cx="4137481" cy="1081974"/>
            <a:chOff x="3655626" y="3392214"/>
            <a:chExt cx="4137481" cy="1081974"/>
          </a:xfrm>
          <a:solidFill>
            <a:srgbClr val="FFC000"/>
          </a:solidFill>
        </p:grpSpPr>
        <p:sp>
          <p:nvSpPr>
            <p:cNvPr id="31" name="Taisnstūris ar noapaļotiem stūriem 30"/>
            <p:cNvSpPr/>
            <p:nvPr/>
          </p:nvSpPr>
          <p:spPr>
            <a:xfrm>
              <a:off x="3655626" y="3392214"/>
              <a:ext cx="4137481" cy="108197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aisnstūris 31"/>
            <p:cNvSpPr/>
            <p:nvPr/>
          </p:nvSpPr>
          <p:spPr>
            <a:xfrm>
              <a:off x="3708444" y="3445032"/>
              <a:ext cx="4031845" cy="9763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Ilgstoša sociāla aprūpe un sociālās rehabilitācija institūcijā bērnam</a:t>
              </a: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6279391" y="5049270"/>
            <a:ext cx="4137481" cy="1081974"/>
            <a:chOff x="3655626" y="4502893"/>
            <a:chExt cx="4137481" cy="1081974"/>
          </a:xfrm>
          <a:solidFill>
            <a:srgbClr val="FFC000"/>
          </a:solidFill>
        </p:grpSpPr>
        <p:sp>
          <p:nvSpPr>
            <p:cNvPr id="29" name="Taisnstūris ar noapaļotiem stūriem 28"/>
            <p:cNvSpPr/>
            <p:nvPr/>
          </p:nvSpPr>
          <p:spPr>
            <a:xfrm>
              <a:off x="3655626" y="4502893"/>
              <a:ext cx="4137481" cy="108197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aisnstūris 29"/>
            <p:cNvSpPr/>
            <p:nvPr/>
          </p:nvSpPr>
          <p:spPr>
            <a:xfrm>
              <a:off x="3708444" y="4555711"/>
              <a:ext cx="4031845" cy="9763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Daudzfunkcionālais pakalpojumu centrs – atkarību profilakses speciālists, sociālais rehabilitētājs, sociālais darbinieks</a:t>
              </a: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6279391" y="1748804"/>
            <a:ext cx="4137481" cy="1081974"/>
            <a:chOff x="3655626" y="1202427"/>
            <a:chExt cx="4137481" cy="1081974"/>
          </a:xfrm>
          <a:solidFill>
            <a:srgbClr val="FFC000"/>
          </a:solidFill>
        </p:grpSpPr>
        <p:sp>
          <p:nvSpPr>
            <p:cNvPr id="27" name="Taisnstūris ar noapaļotiem stūriem 26"/>
            <p:cNvSpPr/>
            <p:nvPr/>
          </p:nvSpPr>
          <p:spPr>
            <a:xfrm>
              <a:off x="3655626" y="1202427"/>
              <a:ext cx="4137481" cy="108197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aisnstūris 27"/>
            <p:cNvSpPr/>
            <p:nvPr/>
          </p:nvSpPr>
          <p:spPr>
            <a:xfrm>
              <a:off x="3708444" y="1255245"/>
              <a:ext cx="4031845" cy="9763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kern="1200" dirty="0">
                  <a:solidFill>
                    <a:schemeClr val="tx1"/>
                  </a:solidFill>
                </a:rPr>
                <a:t>Sociālās rehabilitācijas pakalpojums vardarbībā cietušām pilngadīgām personām un vardarbības veicējiem</a:t>
              </a:r>
            </a:p>
          </p:txBody>
        </p:sp>
      </p:grpSp>
      <p:sp>
        <p:nvSpPr>
          <p:cNvPr id="37" name="Taisnstūris 36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8" name="Taisnstūris 37"/>
          <p:cNvSpPr/>
          <p:nvPr/>
        </p:nvSpPr>
        <p:spPr>
          <a:xfrm>
            <a:off x="-83975" y="-47893"/>
            <a:ext cx="12344400" cy="3837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9" name="TextBox 38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</a:endParaRPr>
          </a:p>
        </p:txBody>
      </p:sp>
      <p:pic>
        <p:nvPicPr>
          <p:cNvPr id="40" name="Attēls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5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22" y="-341462"/>
            <a:ext cx="12411442" cy="7760831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-80870" y="6484776"/>
            <a:ext cx="12344400" cy="4777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214020" y="6521759"/>
            <a:ext cx="7301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1"/>
                </a:solidFill>
              </a:rPr>
              <a:t>TALSU NOVADA SOCIĀLAIS DIENESTS</a:t>
            </a:r>
          </a:p>
          <a:p>
            <a:endParaRPr lang="lv-LV" sz="1400" b="1" dirty="0">
              <a:solidFill>
                <a:schemeClr val="bg1"/>
              </a:solidFill>
            </a:endParaRPr>
          </a:p>
        </p:txBody>
      </p:sp>
      <p:sp>
        <p:nvSpPr>
          <p:cNvPr id="6" name="Taisnstūris 5"/>
          <p:cNvSpPr/>
          <p:nvPr/>
        </p:nvSpPr>
        <p:spPr>
          <a:xfrm>
            <a:off x="-83975" y="-47894"/>
            <a:ext cx="12344400" cy="15034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326572" y="279920"/>
            <a:ext cx="84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NOZARES STATISTIKA</a:t>
            </a: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82091"/>
            <a:ext cx="12192001" cy="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7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528</Words>
  <Application>Microsoft Office PowerPoint</Application>
  <PresentationFormat>Platekrāna</PresentationFormat>
  <Paragraphs>119</Paragraphs>
  <Slides>17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HelveticaNeueLT Pro 35 Th</vt:lpstr>
      <vt:lpstr>Wingdings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 PERSONU UN ĢIMEŅU SKAITS  KURĀM SNIEGTS SOCIĀLAIS ATBALSTS</vt:lpstr>
      <vt:lpstr>TRŪCĪGĀS UN MAZNODROŠINĀTĀS PERSONAS</vt:lpstr>
      <vt:lpstr>PowerPoint prezentācija</vt:lpstr>
      <vt:lpstr>SOCIĀLĀ ATBALSTA PAKALPOJUMS – ATBALSTA PERSONA ĢIMENEI AR BĒRNIEM</vt:lpstr>
      <vt:lpstr>PowerPoint prezentācija</vt:lpstr>
      <vt:lpstr>PowerPoint prezentācija</vt:lpstr>
      <vt:lpstr>ATBALSTA PAKALPOJUMS BĒRNIEM  AR FUNKCIONĀLIEM TRAUCĒJUMIEM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Rihards Berzins</dc:creator>
  <cp:lastModifiedBy>Jana Bunkus</cp:lastModifiedBy>
  <cp:revision>34</cp:revision>
  <dcterms:created xsi:type="dcterms:W3CDTF">2015-11-27T09:15:46Z</dcterms:created>
  <dcterms:modified xsi:type="dcterms:W3CDTF">2016-08-17T17:09:36Z</dcterms:modified>
</cp:coreProperties>
</file>